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0" r:id="rId5"/>
    <p:sldId id="261" r:id="rId6"/>
    <p:sldId id="263" r:id="rId7"/>
    <p:sldId id="264" r:id="rId8"/>
    <p:sldId id="265" r:id="rId9"/>
    <p:sldId id="267"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Chart%202%20in%20Microsoft%20Office%20PowerPoint"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a:pPr>
            <a:r>
              <a:rPr lang="ar-EG"/>
              <a:t>نسبة اليابس للماء</a:t>
            </a:r>
            <a:endParaRPr lang="en-US"/>
          </a:p>
        </c:rich>
      </c:tx>
      <c:layout>
        <c:manualLayout>
          <c:xMode val="edge"/>
          <c:yMode val="edge"/>
          <c:x val="0.28022043672296382"/>
          <c:y val="3.1974353379546482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showLegendKey val="0"/>
            <c:showVal val="0"/>
            <c:showCatName val="1"/>
            <c:showSerName val="0"/>
            <c:showPercent val="1"/>
            <c:showBubbleSize val="0"/>
            <c:showLeaderLines val="1"/>
          </c:dLbls>
          <c:cat>
            <c:strRef>
              <c:f>'[Chart 2 in Microsoft Office PowerPoint]Sheet1'!$B$11:$C$11</c:f>
              <c:strCache>
                <c:ptCount val="2"/>
                <c:pt idx="0">
                  <c:v>ماء</c:v>
                </c:pt>
                <c:pt idx="1">
                  <c:v>يابس</c:v>
                </c:pt>
              </c:strCache>
            </c:strRef>
          </c:cat>
          <c:val>
            <c:numRef>
              <c:f>'[Chart 2 in Microsoft Office PowerPoint]Sheet1'!$B$12:$C$12</c:f>
              <c:numCache>
                <c:formatCode>General</c:formatCode>
                <c:ptCount val="2"/>
                <c:pt idx="0">
                  <c:v>70.8</c:v>
                </c:pt>
                <c:pt idx="1">
                  <c:v>29.2</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4710DA-D9F4-4245-964A-8540B07FC12A}" type="datetimeFigureOut">
              <a:rPr lang="en-US" smtClean="0"/>
              <a:t>1/2/2021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89E750-9740-476E-9492-F44E3BF24B36}" type="slidenum">
              <a:rPr lang="en-US" smtClean="0"/>
              <a:t>‹#›</a:t>
            </a:fld>
            <a:endParaRPr lang="en-US"/>
          </a:p>
        </p:txBody>
      </p:sp>
    </p:spTree>
    <p:extLst>
      <p:ext uri="{BB962C8B-B14F-4D97-AF65-F5344CB8AC3E}">
        <p14:creationId xmlns:p14="http://schemas.microsoft.com/office/powerpoint/2010/main" val="2798024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FB87581-BBE4-4F6E-8D81-DC062B3C2A37}" type="datetime1">
              <a:rPr lang="en-US" smtClean="0"/>
              <a:t>1/2/2021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Prof.Azza Abdallah</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8C5BFF5-6336-42FD-983B-0A0C975177A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3CE70C-76F9-4171-842C-102E80160ECF}" type="datetime1">
              <a:rPr lang="en-US" smtClean="0"/>
              <a:t>1/2/2021</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88C5BFF5-6336-42FD-983B-0A0C975177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1E8463A-E5BC-4523-8257-62EC64F90E9F}" type="datetime1">
              <a:rPr lang="en-US" smtClean="0"/>
              <a:t>1/2/2021</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88C5BFF5-6336-42FD-983B-0A0C975177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0CAC27-6E61-4145-9526-87DB511DE1C5}" type="datetime1">
              <a:rPr lang="en-US" smtClean="0"/>
              <a:t>1/2/2021</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88C5BFF5-6336-42FD-983B-0A0C975177A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DB289A-987A-487A-9F4C-E78758800DD5}" type="datetime1">
              <a:rPr lang="en-US" smtClean="0"/>
              <a:t>1/2/2021</a:t>
            </a:fld>
            <a:endParaRPr lang="en-US"/>
          </a:p>
        </p:txBody>
      </p:sp>
      <p:sp>
        <p:nvSpPr>
          <p:cNvPr id="5" name="Footer Placeholder 4"/>
          <p:cNvSpPr>
            <a:spLocks noGrp="1"/>
          </p:cNvSpPr>
          <p:nvPr>
            <p:ph type="ftr" sz="quarter" idx="11"/>
          </p:nvPr>
        </p:nvSpPr>
        <p:spPr/>
        <p:txBody>
          <a:bodyPr/>
          <a:lstStyle>
            <a:extLst/>
          </a:lstStyle>
          <a:p>
            <a:r>
              <a:rPr lang="en-US" smtClean="0"/>
              <a:t>Prof.Azza Abdallah</a:t>
            </a:r>
            <a:endParaRPr lang="en-US"/>
          </a:p>
        </p:txBody>
      </p:sp>
      <p:sp>
        <p:nvSpPr>
          <p:cNvPr id="6" name="Slide Number Placeholder 5"/>
          <p:cNvSpPr>
            <a:spLocks noGrp="1"/>
          </p:cNvSpPr>
          <p:nvPr>
            <p:ph type="sldNum" sz="quarter" idx="12"/>
          </p:nvPr>
        </p:nvSpPr>
        <p:spPr/>
        <p:txBody>
          <a:bodyPr/>
          <a:lstStyle>
            <a:extLst/>
          </a:lstStyle>
          <a:p>
            <a:fld id="{88C5BFF5-6336-42FD-983B-0A0C975177A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502FA8B-5936-4EC2-B706-EECF163B016F}" type="datetime1">
              <a:rPr lang="en-US" smtClean="0"/>
              <a:t>1/2/2021</a:t>
            </a:fld>
            <a:endParaRPr lang="en-US"/>
          </a:p>
        </p:txBody>
      </p:sp>
      <p:sp>
        <p:nvSpPr>
          <p:cNvPr id="6" name="Footer Placeholder 5"/>
          <p:cNvSpPr>
            <a:spLocks noGrp="1"/>
          </p:cNvSpPr>
          <p:nvPr>
            <p:ph type="ftr" sz="quarter" idx="11"/>
          </p:nvPr>
        </p:nvSpPr>
        <p:spPr/>
        <p:txBody>
          <a:bodyPr/>
          <a:lstStyle>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extLst/>
          </a:lstStyle>
          <a:p>
            <a:fld id="{88C5BFF5-6336-42FD-983B-0A0C975177A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F01BEB6-B9CB-4EC6-B1C3-6C9CA5FD5596}" type="datetime1">
              <a:rPr lang="en-US" smtClean="0"/>
              <a:t>1/2/2021</a:t>
            </a:fld>
            <a:endParaRPr lang="en-US"/>
          </a:p>
        </p:txBody>
      </p:sp>
      <p:sp>
        <p:nvSpPr>
          <p:cNvPr id="8" name="Footer Placeholder 7"/>
          <p:cNvSpPr>
            <a:spLocks noGrp="1"/>
          </p:cNvSpPr>
          <p:nvPr>
            <p:ph type="ftr" sz="quarter" idx="11"/>
          </p:nvPr>
        </p:nvSpPr>
        <p:spPr/>
        <p:txBody>
          <a:bodyPr/>
          <a:lstStyle>
            <a:extLst/>
          </a:lstStyle>
          <a:p>
            <a:r>
              <a:rPr lang="en-US" smtClean="0"/>
              <a:t>Prof.Azza Abdallah</a:t>
            </a:r>
            <a:endParaRPr lang="en-US"/>
          </a:p>
        </p:txBody>
      </p:sp>
      <p:sp>
        <p:nvSpPr>
          <p:cNvPr id="9" name="Slide Number Placeholder 8"/>
          <p:cNvSpPr>
            <a:spLocks noGrp="1"/>
          </p:cNvSpPr>
          <p:nvPr>
            <p:ph type="sldNum" sz="quarter" idx="12"/>
          </p:nvPr>
        </p:nvSpPr>
        <p:spPr/>
        <p:txBody>
          <a:bodyPr/>
          <a:lstStyle>
            <a:extLst/>
          </a:lstStyle>
          <a:p>
            <a:fld id="{88C5BFF5-6336-42FD-983B-0A0C975177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C8EC041-2762-4F3C-90ED-A5737501AE88}" type="datetime1">
              <a:rPr lang="en-US" smtClean="0"/>
              <a:t>1/2/2021</a:t>
            </a:fld>
            <a:endParaRPr lang="en-US"/>
          </a:p>
        </p:txBody>
      </p:sp>
      <p:sp>
        <p:nvSpPr>
          <p:cNvPr id="4" name="Footer Placeholder 3"/>
          <p:cNvSpPr>
            <a:spLocks noGrp="1"/>
          </p:cNvSpPr>
          <p:nvPr>
            <p:ph type="ftr" sz="quarter" idx="11"/>
          </p:nvPr>
        </p:nvSpPr>
        <p:spPr/>
        <p:txBody>
          <a:bodyPr/>
          <a:lstStyle>
            <a:extLst/>
          </a:lstStyle>
          <a:p>
            <a:r>
              <a:rPr lang="en-US" smtClean="0"/>
              <a:t>Prof.Azza Abdallah</a:t>
            </a:r>
            <a:endParaRPr lang="en-US"/>
          </a:p>
        </p:txBody>
      </p:sp>
      <p:sp>
        <p:nvSpPr>
          <p:cNvPr id="5" name="Slide Number Placeholder 4"/>
          <p:cNvSpPr>
            <a:spLocks noGrp="1"/>
          </p:cNvSpPr>
          <p:nvPr>
            <p:ph type="sldNum" sz="quarter" idx="12"/>
          </p:nvPr>
        </p:nvSpPr>
        <p:spPr/>
        <p:txBody>
          <a:bodyPr/>
          <a:lstStyle>
            <a:extLst/>
          </a:lstStyle>
          <a:p>
            <a:fld id="{88C5BFF5-6336-42FD-983B-0A0C975177A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A5BE1C-161F-4871-8DC5-5E59E0C8DC65}" type="datetime1">
              <a:rPr lang="en-US" smtClean="0"/>
              <a:t>1/2/2021</a:t>
            </a:fld>
            <a:endParaRPr lang="en-US"/>
          </a:p>
        </p:txBody>
      </p:sp>
      <p:sp>
        <p:nvSpPr>
          <p:cNvPr id="3" name="Footer Placeholder 2"/>
          <p:cNvSpPr>
            <a:spLocks noGrp="1"/>
          </p:cNvSpPr>
          <p:nvPr>
            <p:ph type="ftr" sz="quarter" idx="11"/>
          </p:nvPr>
        </p:nvSpPr>
        <p:spPr/>
        <p:txBody>
          <a:bodyPr/>
          <a:lstStyle>
            <a:extLst/>
          </a:lstStyle>
          <a:p>
            <a:r>
              <a:rPr lang="en-US" smtClean="0"/>
              <a:t>Prof.Azza Abdallah</a:t>
            </a:r>
            <a:endParaRPr lang="en-US"/>
          </a:p>
        </p:txBody>
      </p:sp>
      <p:sp>
        <p:nvSpPr>
          <p:cNvPr id="4" name="Slide Number Placeholder 3"/>
          <p:cNvSpPr>
            <a:spLocks noGrp="1"/>
          </p:cNvSpPr>
          <p:nvPr>
            <p:ph type="sldNum" sz="quarter" idx="12"/>
          </p:nvPr>
        </p:nvSpPr>
        <p:spPr/>
        <p:txBody>
          <a:bodyPr/>
          <a:lstStyle>
            <a:extLst/>
          </a:lstStyle>
          <a:p>
            <a:fld id="{88C5BFF5-6336-42FD-983B-0A0C975177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46AD420-3A15-4817-A7B0-DBB82F2DA95C}" type="datetime1">
              <a:rPr lang="en-US" smtClean="0"/>
              <a:t>1/2/2021</a:t>
            </a:fld>
            <a:endParaRPr lang="en-US"/>
          </a:p>
        </p:txBody>
      </p:sp>
      <p:sp>
        <p:nvSpPr>
          <p:cNvPr id="6" name="Footer Placeholder 5"/>
          <p:cNvSpPr>
            <a:spLocks noGrp="1"/>
          </p:cNvSpPr>
          <p:nvPr>
            <p:ph type="ftr" sz="quarter" idx="11"/>
          </p:nvPr>
        </p:nvSpPr>
        <p:spPr/>
        <p:txBody>
          <a:bodyPr/>
          <a:lstStyle>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extLst/>
          </a:lstStyle>
          <a:p>
            <a:fld id="{88C5BFF5-6336-42FD-983B-0A0C975177A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05B530-70A5-464B-9983-4866FBF1CB1D}" type="datetime1">
              <a:rPr lang="en-US" smtClean="0"/>
              <a:t>1/2/2021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Prof.Azza Abdallah</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8C5BFF5-6336-42FD-983B-0A0C975177A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0FF881-C9AF-4892-B5C9-501DED3573C4}" type="datetime1">
              <a:rPr lang="en-US" smtClean="0"/>
              <a:t>1/2/2021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Prof.Azza Abdallah</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C5BFF5-6336-42FD-983B-0A0C975177A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en.wikipedia.org/wiki/File:Arctic_Ocean_-_en.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07749" y="1412776"/>
            <a:ext cx="5952271" cy="923330"/>
          </a:xfrm>
          <a:prstGeom prst="rect">
            <a:avLst/>
          </a:prstGeom>
        </p:spPr>
        <p:style>
          <a:lnRef idx="0">
            <a:schemeClr val="accent1"/>
          </a:lnRef>
          <a:fillRef idx="3">
            <a:schemeClr val="accent1"/>
          </a:fillRef>
          <a:effectRef idx="3">
            <a:schemeClr val="accent1"/>
          </a:effectRef>
          <a:fontRef idx="minor">
            <a:schemeClr val="lt1"/>
          </a:fontRef>
        </p:style>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rtl="1"/>
            <a:r>
              <a:rPr lang="ar-EG" sz="5400" b="1" cap="none" spc="150" dirty="0" smtClean="0">
                <a:ln w="11430"/>
                <a:solidFill>
                  <a:srgbClr val="F8F8F8"/>
                </a:solidFill>
                <a:effectLst>
                  <a:outerShdw blurRad="25400" algn="tl" rotWithShape="0">
                    <a:srgbClr val="000000">
                      <a:alpha val="43000"/>
                    </a:srgbClr>
                  </a:outerShdw>
                </a:effectLst>
              </a:rPr>
              <a:t>7. توزيع اليابس والماء</a:t>
            </a:r>
            <a:endParaRPr lang="en-US" sz="5400" b="1" cap="none" spc="150" dirty="0">
              <a:ln w="11430"/>
              <a:solidFill>
                <a:srgbClr val="F8F8F8"/>
              </a:solidFill>
              <a:effectLst>
                <a:outerShdw blurRad="25400" algn="tl" rotWithShape="0">
                  <a:srgbClr val="000000">
                    <a:alpha val="43000"/>
                  </a:srgbClr>
                </a:outerShdw>
              </a:effectLst>
            </a:endParaRPr>
          </a:p>
        </p:txBody>
      </p:sp>
      <p:sp>
        <p:nvSpPr>
          <p:cNvPr id="5" name="Rectangle 4"/>
          <p:cNvSpPr/>
          <p:nvPr/>
        </p:nvSpPr>
        <p:spPr>
          <a:xfrm>
            <a:off x="444971" y="3356992"/>
            <a:ext cx="8302273" cy="2031325"/>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أ.د.عزة عبدالله</a:t>
            </a:r>
          </a:p>
          <a:p>
            <a:pPr algn="ctr"/>
            <a:r>
              <a:rPr lang="ar-EG"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أستاذ الجغرافيه الطبيعيه ووكيل كلية الآداب جامعة بنها</a:t>
            </a:r>
          </a:p>
          <a:p>
            <a:pPr algn="ctr"/>
            <a:r>
              <a:rPr lang="ar-EG"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لشئون </a:t>
            </a:r>
            <a:r>
              <a:rPr lang="ar-EG" sz="3600" b="1" cap="none" spc="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التعليم والطلاب الأسبق</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fld id="{88C5BFF5-6336-42FD-983B-0A0C975177A0}"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pic>
        <p:nvPicPr>
          <p:cNvPr id="1026" name="Picture 2" descr="شعار الجامعة ألوان"/>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9726"/>
            <a:ext cx="1011237"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 y="493713"/>
            <a:ext cx="1019175" cy="5064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332656"/>
            <a:ext cx="8640960" cy="2308324"/>
          </a:xfrm>
          <a:prstGeom prst="rect">
            <a:avLst/>
          </a:prstGeom>
        </p:spPr>
        <p:style>
          <a:lnRef idx="1">
            <a:schemeClr val="accent2"/>
          </a:lnRef>
          <a:fillRef idx="3">
            <a:schemeClr val="accent2"/>
          </a:fillRef>
          <a:effectRef idx="2">
            <a:schemeClr val="accent2"/>
          </a:effectRef>
          <a:fontRef idx="minor">
            <a:schemeClr val="lt1"/>
          </a:fontRef>
        </p:style>
        <p:txBody>
          <a:bodyPr wrap="square" lIns="91440" tIns="45720" rIns="91440" bIns="45720">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ea typeface="Times New Roman" pitchFamily="18" charset="0"/>
                <a:cs typeface="Simplified Arabic" pitchFamily="18" charset="-78"/>
              </a:rPr>
              <a:t>المساحة الضخمة التي يشغلها المحيط الهادي وهي تمثل ثلث مساحة الكرة الأرضية، ويتميز هذا المحيط بأنه محاط بسلاسل من المرتفعات الحديثة، هذا إذا اعتبرنا حدة الغربي ممثلا في أقواس الجزر لا في الساحل الشرقي لآسيا.</a:t>
            </a:r>
            <a:endPar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ea typeface="Times New Roman" pitchFamily="18" charset="0"/>
                <a:cs typeface="Simplified Arabic" pitchFamily="18" charset="-78"/>
              </a:rPr>
              <a:t>إن الماء هو السائد بعد خط</a:t>
            </a: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implified Arabic" pitchFamily="18" charset="-78"/>
              </a:rPr>
              <a:t> </a:t>
            </a: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ea typeface="Times New Roman" pitchFamily="18" charset="0"/>
                <a:cs typeface="Simplified Arabic" pitchFamily="18" charset="-78"/>
              </a:rPr>
              <a:t>عرض 50 جنوبًا ، حتى نصل إلى خط عرض 60 جنوبًا ، وهذا الأخير هو خط مشهور عند</a:t>
            </a: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implified Arabic" pitchFamily="18" charset="-78"/>
              </a:rPr>
              <a:t> </a:t>
            </a:r>
            <a:r>
              <a:rPr kumimoji="0" lang="ar-EG"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Simplified Arabic" pitchFamily="18" charset="-78"/>
                <a:ea typeface="Times New Roman" pitchFamily="18" charset="0"/>
                <a:cs typeface="Simplified Arabic" pitchFamily="18" charset="-78"/>
              </a:rPr>
              <a:t>الجغرافيين بأن الماء عنده يحيط بالكرة الأرضية ويكاد لا يوجد يابس</a:t>
            </a:r>
            <a:r>
              <a:rPr kumimoji="0" lang="en-US" sz="2400" b="1" i="0" u="none" strike="noStrike" cap="none" spc="50" normalizeH="0" baseline="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Arial" pitchFamily="34" charset="0"/>
                <a:ea typeface="Times New Roman" pitchFamily="18" charset="0"/>
                <a:cs typeface="Simplified Arabic" pitchFamily="18" charset="-78"/>
              </a:rPr>
              <a:t> .</a:t>
            </a:r>
            <a:endParaRPr lang="en-US" sz="2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6" name="Slide Number Placeholder 5"/>
          <p:cNvSpPr>
            <a:spLocks noGrp="1"/>
          </p:cNvSpPr>
          <p:nvPr>
            <p:ph type="sldNum" sz="quarter" idx="12"/>
          </p:nvPr>
        </p:nvSpPr>
        <p:spPr/>
        <p:txBody>
          <a:bodyPr/>
          <a:lstStyle/>
          <a:p>
            <a:fld id="{88C5BFF5-6336-42FD-983B-0A0C975177A0}" type="slidenum">
              <a:rPr lang="en-US" smtClean="0"/>
              <a:pPr/>
              <a:t>10</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8" name="Rectangle 7"/>
          <p:cNvSpPr/>
          <p:nvPr/>
        </p:nvSpPr>
        <p:spPr>
          <a:xfrm>
            <a:off x="323528" y="2852936"/>
            <a:ext cx="8640960"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اتخاذ المحيطات الشكل القريب من المثلث، ولكن بعكس  اليابس إذا نجد قواعدها في الجنوب ورؤوسها في الشمال.</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يمثل المحيط الجنوبي قاعدة عامة مشتركة لكل المثلثات المحيطية، باستثناء المحيط المتجمد الشمالي.</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يقع رأس مثلث المحيط الهندي عند خليج البنغال.</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المحيط الأطلسي أوسع ما يكون في الجنوب، ويضيق حول خط الاستواء ثم يتسع مرة أخري ويقع رأس المحيط إلي الشرق من جزيرة ج</a:t>
            </a:r>
            <a:r>
              <a:rPr lang="ar-EG"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رينلند.</a:t>
            </a:r>
          </a:p>
          <a:p>
            <a:pPr algn="just" rtl="1"/>
            <a:r>
              <a:rPr lang="ar-EG"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يبلغ المحيط الهادي أقصي اتساعه في قسمة الأوسط، ويضيق شمالا عند جزر الوشيان</a:t>
            </a:r>
            <a:r>
              <a:rPr lang="ar-EG"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r>
              <a:rPr lang="en-US" sz="20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Aleution</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620688"/>
            <a:ext cx="8208912" cy="558614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q"/>
              <a:tabLst/>
            </a:pP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يتضح من خريطة العالم أن</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المحيطات تتداخل بين القارات بشكل يجعل اليابس والماء أشبه بألسنة متداخلة بعضها في</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بعض .</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q"/>
              <a:tabLst/>
            </a:pP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نجد شكل المثلث صحيحًا أيضًا في المساحات المائية ؛ إذ نستطيع أن نتبين مثل</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هذا المثلث في المحيط الهادي ، وفي معظم البحار المتفرعة منه .</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q"/>
              <a:tabLst/>
            </a:pP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كما نتبينه في</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المحيط الهندي في بحر العرب وخليج البنغال ، وفي حوض البحر المتوسط .</a:t>
            </a:r>
          </a:p>
          <a:p>
            <a:pPr marL="342900" marR="0" lvl="0" indent="-342900" algn="just" defTabSz="914400" rtl="1" eaLnBrk="1" fontAlgn="base" latinLnBrk="0" hangingPunct="1">
              <a:lnSpc>
                <a:spcPct val="150000"/>
              </a:lnSpc>
              <a:spcBef>
                <a:spcPct val="0"/>
              </a:spcBef>
              <a:spcAft>
                <a:spcPct val="0"/>
              </a:spcAft>
              <a:buClrTx/>
              <a:buSzTx/>
              <a:buFont typeface="Wingdings" pitchFamily="2" charset="2"/>
              <a:buChar char="q"/>
              <a:tabLst/>
            </a:pP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 أما المحيط</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الأطلنطي فيتمشى جزءه الشمالي مع هذه القاعدة بين جرينلاند وأيسلندة وأسكتلندة</a:t>
            </a:r>
            <a:r>
              <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endPar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endParaRPr>
          </a:p>
          <a:p>
            <a:pPr marL="342900" marR="0" lvl="0" indent="-342900" algn="just" defTabSz="914400" rtl="1" eaLnBrk="0" fontAlgn="base" latinLnBrk="0" hangingPunct="0">
              <a:lnSpc>
                <a:spcPct val="150000"/>
              </a:lnSpc>
              <a:spcBef>
                <a:spcPct val="0"/>
              </a:spcBef>
              <a:spcAft>
                <a:spcPct val="0"/>
              </a:spcAft>
              <a:buClrTx/>
              <a:buSzTx/>
              <a:buFont typeface="Wingdings" pitchFamily="2" charset="2"/>
              <a:buChar char="q"/>
              <a:tabLst/>
            </a:pP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وتجدر الإشارة إلى أنه إلى</a:t>
            </a:r>
            <a:r>
              <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الجنوب من خط عرض40 درجة</a:t>
            </a:r>
            <a:r>
              <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r>
              <a:rPr kumimoji="0" lang="ar-EG"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جنوبًا تقريبًا يسمى النطاق المائي باسم المحيط الجنوبي</a:t>
            </a:r>
            <a:r>
              <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Simplified Arabic" pitchFamily="18" charset="-78"/>
                <a:ea typeface="Times New Roman" pitchFamily="18" charset="0"/>
                <a:cs typeface="Simplified Arabic" pitchFamily="18" charset="-78"/>
              </a:rPr>
              <a:t>.</a:t>
            </a:r>
            <a:r>
              <a:rPr kumimoji="0" lang="en-US" sz="2400" b="1" i="0" u="none" strike="noStrike" normalizeH="0" baseline="0" dirty="0" smtClean="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latin typeface="Arial" pitchFamily="34" charset="0"/>
                <a:ea typeface="Times New Roman" pitchFamily="18" charset="0"/>
                <a:cs typeface="Simplified Arabic" pitchFamily="18" charset="-78"/>
              </a:rPr>
              <a:t> </a:t>
            </a:r>
            <a:endParaRPr lang="en-US" sz="2400" b="1" dirty="0">
              <a:ln w="12700">
                <a:solidFill>
                  <a:schemeClr val="tx2">
                    <a:satMod val="155000"/>
                  </a:schemeClr>
                </a:solidFill>
                <a:prstDash val="solid"/>
              </a:ln>
              <a:solidFill>
                <a:schemeClr val="accent1">
                  <a:lumMod val="75000"/>
                </a:schemeClr>
              </a:solidFill>
              <a:effectLst>
                <a:outerShdw blurRad="41275" dist="20320" dir="1800000" algn="tl" rotWithShape="0">
                  <a:srgbClr val="000000">
                    <a:alpha val="40000"/>
                  </a:srgbClr>
                </a:outerShdw>
              </a:effectLst>
            </a:endParaRPr>
          </a:p>
        </p:txBody>
      </p:sp>
      <p:sp>
        <p:nvSpPr>
          <p:cNvPr id="5" name="Slide Number Placeholder 4"/>
          <p:cNvSpPr>
            <a:spLocks noGrp="1"/>
          </p:cNvSpPr>
          <p:nvPr>
            <p:ph type="sldNum" sz="quarter" idx="12"/>
          </p:nvPr>
        </p:nvSpPr>
        <p:spPr/>
        <p:txBody>
          <a:bodyPr/>
          <a:lstStyle/>
          <a:p>
            <a:fld id="{88C5BFF5-6336-42FD-983B-0A0C975177A0}"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3284984"/>
            <a:ext cx="642034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EG"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نشكركم على حسن الاستماع</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lide Number Placeholder 3"/>
          <p:cNvSpPr>
            <a:spLocks noGrp="1"/>
          </p:cNvSpPr>
          <p:nvPr>
            <p:ph type="sldNum" sz="quarter" idx="12"/>
          </p:nvPr>
        </p:nvSpPr>
        <p:spPr/>
        <p:txBody>
          <a:bodyPr/>
          <a:lstStyle/>
          <a:p>
            <a:fld id="{88C5BFF5-6336-42FD-983B-0A0C975177A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1196752"/>
            <a:ext cx="8453633" cy="1077218"/>
          </a:xfrm>
          <a:prstGeom prst="rect">
            <a:avLst/>
          </a:prstGeom>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p>
            <a:pPr algn="ctr"/>
            <a:r>
              <a:rPr lang="ar-EG"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مساحة اليابس إلى الماء على وجه الأرض هي 1 : 2.42 ، أو </a:t>
            </a:r>
            <a:r>
              <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29.2% </a:t>
            </a:r>
            <a:r>
              <a:rPr lang="ar-EG"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rPr>
              <a:t>لليابس، 70.8% للماء </a:t>
            </a:r>
            <a:endParaRPr lang="en-U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7" name="Chart 6"/>
          <p:cNvGraphicFramePr/>
          <p:nvPr/>
        </p:nvGraphicFramePr>
        <p:xfrm>
          <a:off x="251520" y="2852936"/>
          <a:ext cx="4320480" cy="3240360"/>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7"/>
          <p:cNvSpPr/>
          <p:nvPr/>
        </p:nvSpPr>
        <p:spPr>
          <a:xfrm>
            <a:off x="2051720" y="188640"/>
            <a:ext cx="4876656" cy="923330"/>
          </a:xfrm>
          <a:prstGeom prst="rect">
            <a:avLst/>
          </a:prstGeom>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توزيع اليابس والماء</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Slide Number Placeholder 4"/>
          <p:cNvSpPr>
            <a:spLocks noGrp="1"/>
          </p:cNvSpPr>
          <p:nvPr>
            <p:ph type="sldNum" sz="quarter" idx="12"/>
          </p:nvPr>
        </p:nvSpPr>
        <p:spPr/>
        <p:txBody>
          <a:bodyPr/>
          <a:lstStyle/>
          <a:p>
            <a:fld id="{88C5BFF5-6336-42FD-983B-0A0C975177A0}"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260648"/>
            <a:ext cx="8568952" cy="3970318"/>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just" rtl="1">
              <a:buBlip>
                <a:blip r:embed="rId2"/>
              </a:buBlip>
            </a:pP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وضع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ماركيتور سنة 1569 م ، </a:t>
            </a: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نظريه التعادل </a:t>
            </a:r>
          </a:p>
          <a:p>
            <a:pPr algn="just" rtl="1">
              <a:buBlip>
                <a:blip r:embed="rId2"/>
              </a:buBlip>
            </a:pP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تتلخص في أن كتل اليابس تتوازن وتتعادل في نصفي الكرة الشمالي </a:t>
            </a: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والجنوبي.</a:t>
            </a:r>
          </a:p>
          <a:p>
            <a:pPr algn="just" rtl="1">
              <a:buBlip>
                <a:blip r:embed="rId2"/>
              </a:buBlip>
            </a:pP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اعتقد أن مساحة اليابس تساوي مساحة الماء على سطح الأرض. </a:t>
            </a:r>
            <a:endPar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just" rtl="1">
              <a:buBlip>
                <a:blip r:embed="rId2"/>
              </a:buBlip>
            </a:pP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عاشت نظرية ماركيتور نحو قرن من الزمان </a:t>
            </a:r>
            <a:endPar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just" rtl="1">
              <a:buBlip>
                <a:blip r:embed="rId2"/>
              </a:buBlip>
            </a:pP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دحضها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تاسمان</a:t>
            </a:r>
            <a:r>
              <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Tasman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حين قام برحلاته الاستكشافية عام </a:t>
            </a: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1642م.</a:t>
            </a:r>
          </a:p>
          <a:p>
            <a:pPr algn="just" rtl="1">
              <a:buBlip>
                <a:blip r:embed="rId2"/>
              </a:buBlip>
            </a:pPr>
            <a:r>
              <a:rPr lang="ar-EG"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اكتشف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تسمانيا التي سميت باسمه ومن بعده جيمس كوك</a:t>
            </a:r>
            <a:r>
              <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Cook </a:t>
            </a:r>
            <a:r>
              <a:rPr lang="ar-EG"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الذي اكتشف أراضي قارة استراليا الواسعة. </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8" name="Slide Number Placeholder 7"/>
          <p:cNvSpPr>
            <a:spLocks noGrp="1"/>
          </p:cNvSpPr>
          <p:nvPr>
            <p:ph type="sldNum" sz="quarter" idx="12"/>
          </p:nvPr>
        </p:nvSpPr>
        <p:spPr/>
        <p:txBody>
          <a:bodyPr/>
          <a:lstStyle/>
          <a:p>
            <a:fld id="{88C5BFF5-6336-42FD-983B-0A0C975177A0}"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Prof.Azza Abdallah</a:t>
            </a:r>
            <a:endParaRPr lang="en-US"/>
          </a:p>
        </p:txBody>
      </p:sp>
      <p:sp>
        <p:nvSpPr>
          <p:cNvPr id="10" name="Rectangle 9"/>
          <p:cNvSpPr/>
          <p:nvPr/>
        </p:nvSpPr>
        <p:spPr>
          <a:xfrm>
            <a:off x="395536" y="4437112"/>
            <a:ext cx="8424936" cy="1384995"/>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just" rtl="1"/>
            <a:r>
              <a:rPr kumimoji="0" lang="ar-EG" sz="2800" b="1" i="0" u="none" strike="noStrike" cap="all" spc="0" normalizeH="0" baseline="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implified Arabic" pitchFamily="18" charset="-78"/>
                <a:ea typeface="Times New Roman" pitchFamily="18" charset="0"/>
                <a:cs typeface="Simplified Arabic" pitchFamily="18" charset="-78"/>
              </a:rPr>
              <a:t>وتبع ذلك محاولة لونج </a:t>
            </a:r>
            <a:r>
              <a:rPr kumimoji="0" lang="en-US" sz="2800" b="1" i="0" u="none" strike="noStrike" cap="all" spc="0" normalizeH="0" baseline="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rial" pitchFamily="34" charset="0"/>
                <a:ea typeface="Times New Roman" pitchFamily="18" charset="0"/>
                <a:cs typeface="Simplified Arabic" pitchFamily="18" charset="-78"/>
              </a:rPr>
              <a:t>Long</a:t>
            </a:r>
            <a:r>
              <a:rPr kumimoji="0" lang="ar-EG" sz="2800" b="1" i="0" u="none" strike="noStrike" cap="all" spc="0" normalizeH="0" baseline="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Simplified Arabic" pitchFamily="18" charset="-78"/>
                <a:ea typeface="Times New Roman" pitchFamily="18" charset="0"/>
                <a:cs typeface="Simplified Arabic" pitchFamily="18" charset="-78"/>
              </a:rPr>
              <a:t> (1742) الذي قدر نسبة مساحة اليابس إلي الماء بـ 26% إلي 74%، وثبت خطأ هذا التقدير نظرا لأن المناطق القطبية لم تكن قد اكتشفت بعد.</a:t>
            </a:r>
            <a:endParaRPr lang="en-US" sz="28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260648"/>
            <a:ext cx="8568953" cy="2308324"/>
          </a:xfrm>
          <a:prstGeom prst="rect">
            <a:avLst/>
          </a:prstGeom>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p>
            <a:pPr marL="0" marR="0" lvl="0" indent="0" algn="r" defTabSz="914400" rtl="1" eaLnBrk="1" fontAlgn="base" latinLnBrk="0" hangingPunct="1">
              <a:lnSpc>
                <a:spcPct val="100000"/>
              </a:lnSpc>
              <a:spcBef>
                <a:spcPct val="0"/>
              </a:spcBef>
              <a:spcAft>
                <a:spcPct val="0"/>
              </a:spcAft>
              <a:buClrTx/>
              <a:buSzTx/>
              <a:buFontTx/>
              <a:buChar char="•"/>
              <a:tabLst>
                <a:tab pos="504825" algn="l"/>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التركز الواضح لليابس في نصف الكرة الشمالي والماء في نصف الكرة الجنوبي.</a:t>
            </a:r>
          </a:p>
          <a:p>
            <a:pPr marL="0" marR="0" lvl="0" indent="0" algn="r" defTabSz="914400" rtl="1" eaLnBrk="1" fontAlgn="base" latinLnBrk="0" hangingPunct="1">
              <a:lnSpc>
                <a:spcPct val="100000"/>
              </a:lnSpc>
              <a:spcBef>
                <a:spcPct val="0"/>
              </a:spcBef>
              <a:spcAft>
                <a:spcPct val="0"/>
              </a:spcAft>
              <a:buClrTx/>
              <a:buSzTx/>
              <a:buFontTx/>
              <a:buChar char="•"/>
              <a:tabLst>
                <a:tab pos="504825" algn="l"/>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a:t>
            </a:r>
            <a:r>
              <a:rPr kumimoji="0" lang="ar-EG" sz="2400" b="0" i="0" u="none" strike="noStrike" cap="none" spc="0" normalizeH="0" baseline="0" dirty="0" smtClean="0">
                <a:ln w="18415" cmpd="sng">
                  <a:solidFill>
                    <a:srgbClr val="FFFFFF"/>
                  </a:solidFill>
                  <a:prstDash val="solid"/>
                </a:ln>
                <a:solidFill>
                  <a:srgbClr val="FFFF00"/>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يتركز 81% من مجموع مساحة اليابس في نصف الكرة الشمالي ويضم أمريكا الشمالية وأوربا وآسيا ومعظم أفريقيا وأكثر من نصف أمريكا الجنوبية .</a:t>
            </a:r>
          </a:p>
          <a:p>
            <a:pPr marL="0" marR="0" lvl="0" indent="0" algn="r" defTabSz="914400" rtl="1" eaLnBrk="1" fontAlgn="base" latinLnBrk="0" hangingPunct="1">
              <a:lnSpc>
                <a:spcPct val="100000"/>
              </a:lnSpc>
              <a:spcBef>
                <a:spcPct val="0"/>
              </a:spcBef>
              <a:spcAft>
                <a:spcPct val="0"/>
              </a:spcAft>
              <a:buClrTx/>
              <a:buSzTx/>
              <a:buFontTx/>
              <a:buChar char="•"/>
              <a:tabLst>
                <a:tab pos="504825" algn="l"/>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النصف الجنوبي يسود فيه الماء سيادة مطلقة.</a:t>
            </a:r>
            <a:endParaRPr kumimoji="0" lang="en-US"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504825" algn="l"/>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تتميز المناطق القطبية الجنوبية بأنها مناطق يابسة تحيط بها المياه.</a:t>
            </a:r>
          </a:p>
          <a:p>
            <a:pPr marL="0" marR="0" lvl="0" indent="0" algn="r" defTabSz="914400" rtl="1" eaLnBrk="0" fontAlgn="base" latinLnBrk="0" hangingPunct="0">
              <a:lnSpc>
                <a:spcPct val="100000"/>
              </a:lnSpc>
              <a:spcBef>
                <a:spcPct val="0"/>
              </a:spcBef>
              <a:spcAft>
                <a:spcPct val="0"/>
              </a:spcAft>
              <a:buClrTx/>
              <a:buSzTx/>
              <a:buFontTx/>
              <a:buChar char="•"/>
              <a:tabLst>
                <a:tab pos="504825" algn="l"/>
              </a:tabLst>
            </a:pPr>
            <a:r>
              <a:rPr kumimoji="0" lang="ar-EG" sz="2400" b="0" i="0" u="none" strike="noStrike" cap="none" spc="0" normalizeH="0" baseline="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Simplified Arabic" pitchFamily="18" charset="-78"/>
                <a:ea typeface="Times New Roman" pitchFamily="18" charset="0"/>
                <a:cs typeface="Simplified Arabic" pitchFamily="18" charset="-78"/>
              </a:rPr>
              <a:t> تتكون مناطق القطب الشمالي تتكون فى مجموعها من الماء.</a:t>
            </a:r>
            <a:endParaRPr lang="en-US" sz="2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4" name="Picture 3" descr="العالم3.jpg"/>
          <p:cNvPicPr>
            <a:picLocks noChangeAspect="1"/>
          </p:cNvPicPr>
          <p:nvPr/>
        </p:nvPicPr>
        <p:blipFill>
          <a:blip r:embed="rId2" cstate="print"/>
          <a:stretch>
            <a:fillRect/>
          </a:stretch>
        </p:blipFill>
        <p:spPr>
          <a:xfrm>
            <a:off x="1115616" y="2852936"/>
            <a:ext cx="7056784" cy="3600400"/>
          </a:xfrm>
          <a:prstGeom prst="rect">
            <a:avLst/>
          </a:prstGeom>
          <a:ln w="28575">
            <a:solidFill>
              <a:schemeClr val="tx1"/>
            </a:solidFill>
          </a:ln>
        </p:spPr>
      </p:pic>
      <p:sp>
        <p:nvSpPr>
          <p:cNvPr id="5" name="Slide Number Placeholder 4"/>
          <p:cNvSpPr>
            <a:spLocks noGrp="1"/>
          </p:cNvSpPr>
          <p:nvPr>
            <p:ph type="sldNum" sz="quarter" idx="12"/>
          </p:nvPr>
        </p:nvSpPr>
        <p:spPr/>
        <p:txBody>
          <a:bodyPr/>
          <a:lstStyle/>
          <a:p>
            <a:fld id="{88C5BFF5-6336-42FD-983B-0A0C975177A0}"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764704"/>
            <a:ext cx="7920881" cy="1384995"/>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bodyPr>
          <a:lstStyle/>
          <a:p>
            <a:pPr marL="0" marR="0" lvl="0" indent="0" algn="just" defTabSz="914400" rtl="1" eaLnBrk="0" fontAlgn="base" latinLnBrk="0" hangingPunct="0">
              <a:lnSpc>
                <a:spcPct val="100000"/>
              </a:lnSpc>
              <a:spcBef>
                <a:spcPct val="0"/>
              </a:spcBef>
              <a:spcAft>
                <a:spcPct val="0"/>
              </a:spcAft>
              <a:buClrTx/>
              <a:buSzTx/>
              <a:buFontTx/>
              <a:buChar char="•"/>
              <a:tabLst>
                <a:tab pos="504825" algn="l"/>
              </a:tabLst>
            </a:pPr>
            <a:r>
              <a:rPr kumimoji="0" lang="ar-EG" sz="28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يلاحظ أن 43% من بحار العالم ومحيطاته توجد في النصف الشمالي من الكرة الأرضية، بينما يوجد منها 57% في النصف الجنوبي.</a:t>
            </a:r>
            <a:endParaRPr kumimoji="0" lang="en-US" sz="28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88C5BFF5-6336-42FD-983B-0A0C975177A0}"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
        <p:nvSpPr>
          <p:cNvPr id="8" name="Rectangle 7"/>
          <p:cNvSpPr/>
          <p:nvPr/>
        </p:nvSpPr>
        <p:spPr>
          <a:xfrm>
            <a:off x="287524" y="3212976"/>
            <a:ext cx="8424936" cy="2246769"/>
          </a:xfrm>
          <a:prstGeom prst="rect">
            <a:avLst/>
          </a:prstGeom>
        </p:spPr>
        <p:style>
          <a:lnRef idx="0">
            <a:schemeClr val="accent6"/>
          </a:lnRef>
          <a:fillRef idx="3">
            <a:schemeClr val="accent6"/>
          </a:fillRef>
          <a:effectRef idx="3">
            <a:schemeClr val="accent6"/>
          </a:effectRef>
          <a:fontRef idx="minor">
            <a:schemeClr val="lt1"/>
          </a:fontRef>
        </p:style>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lvl="0" algn="r" rtl="1" eaLnBrk="0" fontAlgn="base" hangingPunct="0">
              <a:spcBef>
                <a:spcPct val="0"/>
              </a:spcBef>
              <a:spcAft>
                <a:spcPct val="0"/>
              </a:spcAft>
              <a:buFontTx/>
              <a:buChar char="•"/>
              <a:tabLst>
                <a:tab pos="504825" algn="l"/>
              </a:tabLst>
            </a:pPr>
            <a:r>
              <a:rPr kumimoji="0" lang="ar-EG" sz="28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يلاحظ أن 75% من يابس العالم يتركز إلي الشمال من خط الاستواء وخاصة حول المحيط المتجمد الشمالي، بينا يوجد منه 25% إلي الجنوب من ذلك الخط.</a:t>
            </a:r>
          </a:p>
          <a:p>
            <a:pPr lvl="0" algn="r" rtl="1" fontAlgn="base">
              <a:spcBef>
                <a:spcPct val="0"/>
              </a:spcBef>
              <a:spcAft>
                <a:spcPct val="0"/>
              </a:spcAft>
              <a:buFontTx/>
              <a:buChar char="•"/>
              <a:tabLst>
                <a:tab pos="504825" algn="l"/>
              </a:tabLst>
            </a:pPr>
            <a:r>
              <a:rPr kumimoji="0" lang="ar-EG" sz="28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الامتداد الجنوبي، للكتل القارية الثلاث (أمريكا الجنوبية، أفريقيا، أستراليا).</a:t>
            </a:r>
            <a:endParaRPr lang="en-US" sz="2800" b="1" cap="none" spc="150" dirty="0">
              <a:ln w="11430"/>
              <a:solidFill>
                <a:srgbClr val="F8F8F8"/>
              </a:solidFill>
              <a:effectLst>
                <a:outerShdw blurRad="25400" algn="tl" rotWithShape="0">
                  <a:srgbClr val="000000">
                    <a:alpha val="43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5576" y="474344"/>
            <a:ext cx="7776864" cy="5632311"/>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457200" algn="just" defTabSz="914400" rtl="1" eaLnBrk="1" fontAlgn="base" latinLnBrk="0" hangingPunct="1">
              <a:lnSpc>
                <a:spcPct val="100000"/>
              </a:lnSpc>
              <a:spcBef>
                <a:spcPct val="0"/>
              </a:spcBef>
              <a:spcAft>
                <a:spcPct val="0"/>
              </a:spcAft>
              <a:buClrTx/>
              <a:buSzTx/>
              <a:buFontTx/>
              <a:buNone/>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يقسم اليابس إلي خمسة كتل قارية هي:</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أوراسيا (أوربا وآسيا).</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أفريقيا.</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استراليا.</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كتلة الأمريكيتن.</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Char char="•"/>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القارة القطبية الجنوبية.</a:t>
            </a:r>
            <a:endParaRPr kumimoji="0" lang="en-US"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a:p>
            <a:pPr marL="0" marR="0" lvl="0" indent="457200" algn="just" defTabSz="914400" rtl="1" eaLnBrk="0" fontAlgn="base" latinLnBrk="0" hangingPunct="0">
              <a:lnSpc>
                <a:spcPct val="100000"/>
              </a:lnSpc>
              <a:spcBef>
                <a:spcPct val="0"/>
              </a:spcBef>
              <a:spcAft>
                <a:spcPct val="0"/>
              </a:spcAft>
              <a:buClrTx/>
              <a:buSzTx/>
              <a:buFontTx/>
              <a:buNone/>
              <a:tabLst>
                <a:tab pos="495300" algn="l"/>
              </a:tabLst>
            </a:pPr>
            <a:r>
              <a:rPr lang="ar-EG" sz="2400" b="1" dirty="0" smtClean="0">
                <a:ln w="11430"/>
                <a:solidFill>
                  <a:schemeClr val="accent6">
                    <a:lumMod val="60000"/>
                    <a:lumOff val="40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تقسم</a:t>
            </a:r>
            <a:r>
              <a:rPr kumimoji="0" lang="ar-EG" sz="2400" b="1" i="0" u="none" strike="noStrike" cap="none" spc="0" normalizeH="0" baseline="0" dirty="0" smtClean="0">
                <a:ln w="11430"/>
                <a:solidFill>
                  <a:schemeClr val="accent6">
                    <a:lumMod val="60000"/>
                    <a:lumOff val="40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المسطحات المائية إلي ثلاثة محيطات ضخمة هيك</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
              <a:tabLst>
                <a:tab pos="495300" algn="l"/>
              </a:tabLst>
            </a:pPr>
            <a:r>
              <a:rPr kumimoji="0" lang="ar-EG" sz="2400" b="1" i="0" u="none" strike="noStrike" cap="none" spc="0" normalizeH="0" baseline="0" dirty="0" smtClean="0">
                <a:ln w="11430"/>
                <a:solidFill>
                  <a:schemeClr val="accent6">
                    <a:lumMod val="60000"/>
                    <a:lumOff val="40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المحيط الهادي</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
              <a:tabLst>
                <a:tab pos="495300" algn="l"/>
              </a:tabLst>
            </a:pPr>
            <a:r>
              <a:rPr kumimoji="0" lang="ar-EG" sz="2400" b="1" i="0" u="none" strike="noStrike" cap="none" spc="0" normalizeH="0" baseline="0" dirty="0" smtClean="0">
                <a:ln w="11430"/>
                <a:solidFill>
                  <a:schemeClr val="accent6">
                    <a:lumMod val="60000"/>
                    <a:lumOff val="40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المحيط الأطلسي</a:t>
            </a:r>
          </a:p>
          <a:p>
            <a:pPr marL="0" marR="0" lvl="0" indent="457200" algn="just" defTabSz="914400" rtl="1" eaLnBrk="0" fontAlgn="base" latinLnBrk="0" hangingPunct="0">
              <a:lnSpc>
                <a:spcPct val="100000"/>
              </a:lnSpc>
              <a:spcBef>
                <a:spcPct val="0"/>
              </a:spcBef>
              <a:spcAft>
                <a:spcPct val="0"/>
              </a:spcAft>
              <a:buClrTx/>
              <a:buSzTx/>
              <a:buFont typeface="Wingdings" pitchFamily="2" charset="2"/>
              <a:buChar char="§"/>
              <a:tabLst>
                <a:tab pos="495300" algn="l"/>
              </a:tabLst>
            </a:pPr>
            <a:r>
              <a:rPr lang="ar-EG" sz="2400" b="1" dirty="0" smtClean="0">
                <a:ln w="11430"/>
                <a:solidFill>
                  <a:schemeClr val="accent6">
                    <a:lumMod val="60000"/>
                    <a:lumOff val="40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المحيط </a:t>
            </a:r>
            <a:r>
              <a:rPr kumimoji="0" lang="ar-EG" sz="2400" b="1" i="0" u="none" strike="noStrike" cap="none" spc="0" normalizeH="0" baseline="0" dirty="0" smtClean="0">
                <a:ln w="11430"/>
                <a:solidFill>
                  <a:schemeClr val="accent6">
                    <a:lumMod val="60000"/>
                    <a:lumOff val="40000"/>
                  </a:schemeClr>
                </a:soli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الهندي</a:t>
            </a:r>
          </a:p>
          <a:p>
            <a:pPr marL="0" marR="0" lvl="0" indent="457200" algn="just" defTabSz="914400" rtl="1" eaLnBrk="0" fontAlgn="base" latinLnBrk="0" hangingPunct="0">
              <a:lnSpc>
                <a:spcPct val="100000"/>
              </a:lnSpc>
              <a:spcBef>
                <a:spcPct val="0"/>
              </a:spcBef>
              <a:spcAft>
                <a:spcPct val="0"/>
              </a:spcAft>
              <a:buClrTx/>
              <a:buSzTx/>
              <a:buFontTx/>
              <a:buNone/>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تتصل المحيطات ببعضها بفتحات واسعة.</a:t>
            </a:r>
          </a:p>
          <a:p>
            <a:pPr marL="0" marR="0" lvl="0" indent="457200" algn="just" defTabSz="914400" rtl="1" eaLnBrk="0" fontAlgn="base" latinLnBrk="0" hangingPunct="0">
              <a:lnSpc>
                <a:spcPct val="100000"/>
              </a:lnSpc>
              <a:spcBef>
                <a:spcPct val="0"/>
              </a:spcBef>
              <a:spcAft>
                <a:spcPct val="0"/>
              </a:spcAft>
              <a:buClrTx/>
              <a:buSzTx/>
              <a:buFontTx/>
              <a:buNone/>
              <a:tabLst>
                <a:tab pos="495300" algn="l"/>
              </a:tabLst>
            </a:pPr>
            <a:r>
              <a:rPr kumimoji="0" lang="ar-EG" sz="2400" b="1" i="1"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المحيط الجنوبي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يمثل </a:t>
            </a:r>
            <a:r>
              <a:rPr kumimoji="0" lang="ar-EG" sz="2400" b="1" i="1"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التقاء المسطحات المائية </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من المحيط الهادي والأطلسي والهندي التي تقع إلي </a:t>
            </a:r>
            <a:r>
              <a:rPr kumimoji="0" lang="ar-EG" sz="2400" b="1" i="1" u="sng"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الجنوب من دائرة عرض  60 ْ جنوباً</a:t>
            </a: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a:t>
            </a:r>
          </a:p>
          <a:p>
            <a:pPr marL="0" marR="0" lvl="0" indent="457200" algn="just" defTabSz="914400" rtl="1" eaLnBrk="0" fontAlgn="base" latinLnBrk="0" hangingPunct="0">
              <a:lnSpc>
                <a:spcPct val="100000"/>
              </a:lnSpc>
              <a:spcBef>
                <a:spcPct val="0"/>
              </a:spcBef>
              <a:spcAft>
                <a:spcPct val="0"/>
              </a:spcAft>
              <a:buClrTx/>
              <a:buSzTx/>
              <a:buFontTx/>
              <a:buNone/>
              <a:tabLst>
                <a:tab pos="495300" algn="l"/>
              </a:tabLst>
            </a:pPr>
            <a:r>
              <a:rPr kumimoji="0" lang="ar-EG" sz="2400" b="1" i="0" u="none" strike="noStrike" cap="none" spc="0"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Simplified Arabic" pitchFamily="18" charset="-78"/>
                <a:ea typeface="Times New Roman" pitchFamily="18" charset="0"/>
                <a:cs typeface="Simplified Arabic" pitchFamily="18" charset="-78"/>
              </a:rPr>
              <a:t> ويري كثير من الباحثين أن المحيط المتجمد الشمالي يمكن أعتباره بحرا لصغر مساحته نسبياً.</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Slide Number Placeholder 3"/>
          <p:cNvSpPr>
            <a:spLocks noGrp="1"/>
          </p:cNvSpPr>
          <p:nvPr>
            <p:ph type="sldNum" sz="quarter" idx="12"/>
          </p:nvPr>
        </p:nvSpPr>
        <p:spPr/>
        <p:txBody>
          <a:bodyPr/>
          <a:lstStyle/>
          <a:p>
            <a:fld id="{88C5BFF5-6336-42FD-983B-0A0C975177A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188640"/>
            <a:ext cx="8712968" cy="66941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كان لتركز أكبر قسم من</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اليابس في النصف الشمالي من الكرة الأرضية أثر كبير في تاريخ النشاط البشري .</a:t>
            </a:r>
          </a:p>
          <a:p>
            <a:pPr marL="0" marR="0" lvl="0" indent="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الحضارات الكبرى القديمة والحديثة قامت كلها في النصف الشمالي. كما يقول «ابن خلدون» نتيجة تقارب</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مواطن البشر بعضها من بعض.</a:t>
            </a:r>
          </a:p>
          <a:p>
            <a:pPr marL="0" marR="0" lvl="0" indent="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 ومثل هذا الاختلاط بين الشعوب غير ممكن في النصف</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الجنوبي من الكرة الأرضية ؛ بسبب تباعد القارات عن بعضها ، وسعة رقعة البحر في</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النصف الجنوبي .</a:t>
            </a:r>
          </a:p>
          <a:p>
            <a:pPr marL="0" marR="0" lvl="0" indent="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لو كان المحيط الأطلنطي ضيقًا في وسطه كما هي الحال في الشمال لما</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تأخر إعمار أمريكا بالأوروبيين ، وازدهارها بالحضارات حتى القرن السادس عشر .</a:t>
            </a:r>
          </a:p>
          <a:p>
            <a:pPr marL="0" marR="0" lvl="0" indent="0" algn="just" defTabSz="914400" rtl="1" eaLnBrk="1" fontAlgn="base" latinLnBrk="0" hangingPunct="1">
              <a:lnSpc>
                <a:spcPct val="150000"/>
              </a:lnSpc>
              <a:spcBef>
                <a:spcPct val="0"/>
              </a:spcBef>
              <a:spcAft>
                <a:spcPct val="0"/>
              </a:spcAft>
              <a:buClrTx/>
              <a:buSzTx/>
              <a:buFontTx/>
              <a:buNone/>
              <a:tabLst/>
            </a:pP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مكن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العرض القليل لهذا المحيط في الشمال النورمانديين منذ القرن العاشر من التعرف</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 </a:t>
            </a:r>
            <a:r>
              <a:rPr kumimoji="0" lang="ar-EG" sz="2400" b="1" i="0" u="none" strike="noStrike" cap="none" spc="150" normalizeH="0" baseline="0" dirty="0" smtClean="0">
                <a:ln w="11430"/>
                <a:solidFill>
                  <a:srgbClr val="F8F8F8"/>
                </a:solidFill>
                <a:effectLst>
                  <a:outerShdw blurRad="25400" algn="tl" rotWithShape="0">
                    <a:srgbClr val="000000">
                      <a:alpha val="43000"/>
                    </a:srgbClr>
                  </a:outerShdw>
                </a:effectLst>
                <a:latin typeface="Simplified Arabic" pitchFamily="18" charset="-78"/>
                <a:ea typeface="Times New Roman" pitchFamily="18" charset="0"/>
                <a:cs typeface="Simplified Arabic" pitchFamily="18" charset="-78"/>
              </a:rPr>
              <a:t>على شاطئ لبرادور</a:t>
            </a:r>
            <a:r>
              <a:rPr kumimoji="0" lang="en-US" sz="2400" b="1" i="0" u="none" strike="noStrike" cap="none" spc="150" normalizeH="0" baseline="0" dirty="0" smtClean="0">
                <a:ln w="11430"/>
                <a:solidFill>
                  <a:srgbClr val="F8F8F8"/>
                </a:solidFill>
                <a:effectLst>
                  <a:outerShdw blurRad="25400" algn="tl" rotWithShape="0">
                    <a:srgbClr val="000000">
                      <a:alpha val="43000"/>
                    </a:srgbClr>
                  </a:outerShdw>
                </a:effectLst>
                <a:latin typeface="Arial" pitchFamily="34" charset="0"/>
                <a:ea typeface="Times New Roman" pitchFamily="18" charset="0"/>
                <a:cs typeface="Simplified Arabic" pitchFamily="18" charset="-78"/>
              </a:rPr>
              <a:t> Labrador .</a:t>
            </a:r>
            <a:endParaRPr lang="en-US" sz="2400" b="1" cap="none" spc="150" dirty="0">
              <a:ln w="11430"/>
              <a:solidFill>
                <a:srgbClr val="F8F8F8"/>
              </a:solidFill>
              <a:effectLst>
                <a:outerShdw blurRad="25400" algn="tl" rotWithShape="0">
                  <a:srgbClr val="000000">
                    <a:alpha val="43000"/>
                  </a:srgbClr>
                </a:outerShdw>
              </a:effectLst>
            </a:endParaRPr>
          </a:p>
        </p:txBody>
      </p:sp>
      <p:sp>
        <p:nvSpPr>
          <p:cNvPr id="5" name="Slide Number Placeholder 4"/>
          <p:cNvSpPr>
            <a:spLocks noGrp="1"/>
          </p:cNvSpPr>
          <p:nvPr>
            <p:ph type="sldNum" sz="quarter" idx="12"/>
          </p:nvPr>
        </p:nvSpPr>
        <p:spPr/>
        <p:txBody>
          <a:bodyPr/>
          <a:lstStyle/>
          <a:p>
            <a:fld id="{88C5BFF5-6336-42FD-983B-0A0C975177A0}"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404664"/>
            <a:ext cx="8208912" cy="1938992"/>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just" rtl="1"/>
            <a:r>
              <a:rPr kumimoji="0" lang="ar-EG" sz="2400" b="1" i="0" u="none" strike="noStrike" cap="none" spc="0" normalizeH="0" baseline="0" dirty="0" smtClean="0">
                <a:ln/>
                <a:solidFill>
                  <a:schemeClr val="accent3"/>
                </a:solidFill>
                <a:effectLst/>
                <a:latin typeface="Simplified Arabic" pitchFamily="18" charset="-78"/>
                <a:ea typeface="Times New Roman" pitchFamily="18" charset="0"/>
                <a:cs typeface="Simplified Arabic" pitchFamily="18" charset="-78"/>
              </a:rPr>
              <a:t>اتخاذ القارات الشكل القريب من المثلث وهو أوضح ما يكون في نصف الكرة الغربي حيث تكون الأمريكيتن مثلثا ضخماً قاعدته في المحيط المتجمد الشمالي ورأسه في الجنوب عند رأس هورن كما تمثل قارات أوراسيا وأفريقيا وأستراليا مثلثين لهما قاعدة واحدة تتمثل في السواحل الشمالية لقارة أوراسيا، أما رأسا المثلثين فتقع أحدهما في تسمانيا والثانية عند الطرف الجنوبي لأفريقيا.</a:t>
            </a:r>
            <a:endParaRPr lang="en-US" sz="2400" b="1" cap="none" spc="0" dirty="0">
              <a:ln/>
              <a:solidFill>
                <a:schemeClr val="accent3"/>
              </a:solidFill>
              <a:effectLst/>
            </a:endParaRPr>
          </a:p>
        </p:txBody>
      </p:sp>
      <p:pic>
        <p:nvPicPr>
          <p:cNvPr id="4" name="Picture 3" descr="العالم 2.jpg"/>
          <p:cNvPicPr>
            <a:picLocks noChangeAspect="1"/>
          </p:cNvPicPr>
          <p:nvPr/>
        </p:nvPicPr>
        <p:blipFill>
          <a:blip r:embed="rId2" cstate="print"/>
          <a:stretch>
            <a:fillRect/>
          </a:stretch>
        </p:blipFill>
        <p:spPr>
          <a:xfrm>
            <a:off x="200263" y="3140968"/>
            <a:ext cx="2808312" cy="2089946"/>
          </a:xfrm>
          <a:prstGeom prst="rect">
            <a:avLst/>
          </a:prstGeom>
          <a:ln w="28575">
            <a:solidFill>
              <a:schemeClr val="tx1"/>
            </a:solidFill>
          </a:ln>
        </p:spPr>
      </p:pic>
      <p:sp>
        <p:nvSpPr>
          <p:cNvPr id="5" name="Slide Number Placeholder 4"/>
          <p:cNvSpPr>
            <a:spLocks noGrp="1"/>
          </p:cNvSpPr>
          <p:nvPr>
            <p:ph type="sldNum" sz="quarter" idx="12"/>
          </p:nvPr>
        </p:nvSpPr>
        <p:spPr/>
        <p:txBody>
          <a:bodyPr/>
          <a:lstStyle/>
          <a:p>
            <a:fld id="{88C5BFF5-6336-42FD-983B-0A0C975177A0}"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Prof.Azza Abdallah</a:t>
            </a:r>
            <a:endParaRPr lang="en-US"/>
          </a:p>
        </p:txBody>
      </p:sp>
      <p:sp>
        <p:nvSpPr>
          <p:cNvPr id="7" name="Rectangle 6"/>
          <p:cNvSpPr/>
          <p:nvPr/>
        </p:nvSpPr>
        <p:spPr>
          <a:xfrm>
            <a:off x="3131840" y="2564904"/>
            <a:ext cx="6012160" cy="3785652"/>
          </a:xfrm>
          <a:prstGeom prst="rect">
            <a:avLst/>
          </a:prstGeom>
        </p:spPr>
        <p:style>
          <a:lnRef idx="1">
            <a:schemeClr val="accent2"/>
          </a:lnRef>
          <a:fillRef idx="2">
            <a:schemeClr val="accent2"/>
          </a:fillRef>
          <a:effectRef idx="1">
            <a:schemeClr val="accent2"/>
          </a:effectRef>
          <a:fontRef idx="minor">
            <a:schemeClr val="dk1"/>
          </a:fontRef>
        </p:style>
        <p:txBody>
          <a:bodyPr wrap="square" lIns="91440" tIns="45720" rIns="91440" bIns="45720">
            <a:spAutoFit/>
          </a:bodyPr>
          <a:lstStyle/>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اتخاذ المحيطات الشكل القريب من المثلث، ولكن بعكس  اليابس إذا نجد قواعدها في الجنوب ورؤوسها في الشمال.</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يمثل المحيط الجنوبي قاعدة عامة مشتركة لكل المثلثات المحيطية، باستثناء المحيط المتجمد الشمالي.</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يقع رأس مثلث المحيط الهندي عند خليج البنغال.</a:t>
            </a:r>
          </a:p>
          <a:p>
            <a:pPr algn="just" rtl="1"/>
            <a:r>
              <a:rPr kumimoji="0" lang="ar-EG" sz="2400" b="1" i="0" u="none" strike="noStrike" cap="none" spc="0"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المحيط الأطلسي أوسع ما يكون في الجنوب، ويضيق حول خط الاستواء ثم يتسع مرة أخري ويقع رأس المحيط إلي الشرق من جزيرة ج</a:t>
            </a:r>
            <a:r>
              <a:rPr lang="ar-EG"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رينلند.</a:t>
            </a:r>
          </a:p>
          <a:p>
            <a:pPr algn="just" rtl="1"/>
            <a:r>
              <a:rPr lang="ar-EG" sz="2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يبلغ المحيط الهادي أقصي اتساعه في قسمة الأوسط، ويضيق شمالا عند جزر الوشيان</a:t>
            </a:r>
            <a:r>
              <a:rPr lang="ar-EG"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Simplified Arabic" pitchFamily="18" charset="-78"/>
                <a:ea typeface="Times New Roman" pitchFamily="18" charset="0"/>
                <a:cs typeface="Simplified Arabic" pitchFamily="18" charset="-78"/>
              </a:rPr>
              <a:t> </a:t>
            </a:r>
            <a:r>
              <a:rPr lang="en-US" sz="20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cs typeface="Simplified Arabic" pitchFamily="18" charset="-78"/>
              </a:rPr>
              <a:t>Aleution</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39952" y="620688"/>
            <a:ext cx="4680521" cy="2554545"/>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EG" sz="32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تحيط كتل اليابس بالمحيط القطبي الشمالي في شكل حلقة تكاد تكون مستمرة باستثناء الفتحة الضيقة التي يشغلها مضيق بيرنج </a:t>
            </a:r>
            <a:r>
              <a:rPr kumimoji="0" lang="en-US" sz="32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ea typeface="Times New Roman" pitchFamily="18" charset="0"/>
                <a:cs typeface="Simplified Arabic" pitchFamily="18" charset="-78"/>
              </a:rPr>
              <a:t>Behring</a:t>
            </a:r>
            <a:r>
              <a:rPr kumimoji="0" lang="ar-EG" sz="32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ea typeface="Times New Roman" pitchFamily="18" charset="0"/>
                <a:cs typeface="Simplified Arabic" pitchFamily="18" charset="-78"/>
              </a:rPr>
              <a:t>.</a:t>
            </a:r>
            <a:endParaRPr kumimoji="0" lang="en-US" sz="3200" b="1" i="0" u="none" strike="noStrike" cap="none" spc="0" normalizeH="0" baseline="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itchFamily="34" charset="0"/>
              <a:cs typeface="Arial" pitchFamily="34" charset="0"/>
            </a:endParaRPr>
          </a:p>
        </p:txBody>
      </p:sp>
      <p:pic>
        <p:nvPicPr>
          <p:cNvPr id="24578" name="Picture 1" descr="http://upload.wikimedia.org/wikipedia/commons/thumb/5/59/Arctic_Ocean_-_en.png/300px-Arctic_Ocean_-_en.png">
            <a:hlinkClick r:id="rId2"/>
          </p:cNvPr>
          <p:cNvPicPr>
            <a:picLocks noChangeAspect="1" noChangeArrowheads="1"/>
          </p:cNvPicPr>
          <p:nvPr/>
        </p:nvPicPr>
        <p:blipFill>
          <a:blip r:embed="rId3" cstate="print"/>
          <a:srcRect/>
          <a:stretch>
            <a:fillRect/>
          </a:stretch>
        </p:blipFill>
        <p:spPr bwMode="auto">
          <a:xfrm>
            <a:off x="611560" y="620688"/>
            <a:ext cx="2860675" cy="2867025"/>
          </a:xfrm>
          <a:prstGeom prst="rect">
            <a:avLst/>
          </a:prstGeom>
          <a:noFill/>
          <a:ln w="28575">
            <a:solidFill>
              <a:srgbClr val="000000"/>
            </a:solidFill>
            <a:miter lim="800000"/>
            <a:headEnd/>
            <a:tailEnd/>
          </a:ln>
        </p:spPr>
      </p:pic>
      <p:sp>
        <p:nvSpPr>
          <p:cNvPr id="5" name="Rectangle 4"/>
          <p:cNvSpPr/>
          <p:nvPr/>
        </p:nvSpPr>
        <p:spPr>
          <a:xfrm>
            <a:off x="597349" y="4077072"/>
            <a:ext cx="8064896" cy="1077218"/>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lvl="0" algn="just" rtl="1" eaLnBrk="0" fontAlgn="base" hangingPunct="0">
              <a:spcBef>
                <a:spcPct val="0"/>
              </a:spcBef>
              <a:spcAft>
                <a:spcPct val="0"/>
              </a:spcAft>
            </a:pPr>
            <a:r>
              <a:rPr lang="ar-EG"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Simplified Arabic" pitchFamily="18" charset="-78"/>
                <a:ea typeface="Times New Roman" pitchFamily="18" charset="0"/>
                <a:cs typeface="Simplified Arabic" pitchFamily="18" charset="-78"/>
              </a:rPr>
              <a:t>تقع قارة أنتاركتيا في موقع منعزل يفصلها السطح المائي العظيم الذي يشغله المحيط الجنوبي.</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Slide Number Placeholder 5"/>
          <p:cNvSpPr>
            <a:spLocks noGrp="1"/>
          </p:cNvSpPr>
          <p:nvPr>
            <p:ph type="sldNum" sz="quarter" idx="12"/>
          </p:nvPr>
        </p:nvSpPr>
        <p:spPr/>
        <p:txBody>
          <a:bodyPr/>
          <a:lstStyle/>
          <a:p>
            <a:fld id="{88C5BFF5-6336-42FD-983B-0A0C975177A0}"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Prof.Azza Abdallah</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TotalTime>
  <Words>961</Words>
  <Application>Microsoft Office PowerPoint</Application>
  <PresentationFormat>On-screen Show (4:3)</PresentationFormat>
  <Paragraphs>85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AZZA</dc:creator>
  <cp:lastModifiedBy>Dr.Azza</cp:lastModifiedBy>
  <cp:revision>68</cp:revision>
  <dcterms:created xsi:type="dcterms:W3CDTF">2012-03-02T06:45:11Z</dcterms:created>
  <dcterms:modified xsi:type="dcterms:W3CDTF">2021-01-02T12:43:27Z</dcterms:modified>
</cp:coreProperties>
</file>